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34"/>
  </p:notesMasterIdLst>
  <p:sldIdLst>
    <p:sldId id="256" r:id="rId2"/>
    <p:sldId id="289" r:id="rId3"/>
    <p:sldId id="257" r:id="rId4"/>
    <p:sldId id="29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0" r:id="rId14"/>
    <p:sldId id="272" r:id="rId15"/>
    <p:sldId id="273" r:id="rId16"/>
    <p:sldId id="274" r:id="rId17"/>
    <p:sldId id="290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6" r:id="rId31"/>
    <p:sldId id="288" r:id="rId32"/>
    <p:sldId id="271" r:id="rId3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62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fld id="{E42C7AF2-84F7-4690-9CED-06E11145665F}" type="datetimeFigureOut">
              <a:rPr lang="zh-CN" altLang="en-US"/>
              <a:pPr>
                <a:defRPr/>
              </a:pPr>
              <a:t>2024/3/24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fld id="{F548F452-FEF4-4391-8EF5-5F8D030C7AA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6305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zh-CN" sz="2400">
                <a:latin typeface="Times New Roman" charset="0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zh-CN" sz="2400">
                <a:latin typeface="Times New Roman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25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/>
            </a:lvl1pPr>
          </a:lstStyle>
          <a:p>
            <a:pPr>
              <a:defRPr/>
            </a:pPr>
            <a:fld id="{683D04F3-3AC2-4505-8DB3-A870AB22CC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7432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A21C1D-3189-4D29-86E3-FC0B2E4AA4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801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762000"/>
            <a:ext cx="1981200" cy="53244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62000" y="762000"/>
            <a:ext cx="5791200" cy="53244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8148CD-392B-408F-BF1D-E24E5DED01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9532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7924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2362200"/>
            <a:ext cx="3770313" cy="37242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0913" y="2362200"/>
            <a:ext cx="3770312" cy="37242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242118-FFA8-49FC-8775-11BE1F7A16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3639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7924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2362200"/>
            <a:ext cx="3770313" cy="37242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60913" y="2362200"/>
            <a:ext cx="3770312" cy="17859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60913" y="4300538"/>
            <a:ext cx="3770312" cy="17859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921B6-30EF-4CEB-B9B2-B459993F47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8433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DDDD44-9BE6-4B01-A561-E88E1D3372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3337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A5330C-03A1-4CF2-9C38-5DEC5CEB42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965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2362200"/>
            <a:ext cx="3770313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0913" y="2362200"/>
            <a:ext cx="3770312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A1745-9AC8-4AE7-8CCD-8F54FE34AD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446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4E727-2F35-415F-9C56-BC10764D08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5669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AA9EA2-55EA-4B2B-8807-D736523569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0445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4DCC93-39EF-4AB4-9B5B-8261D24060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457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AA9288-533D-4B2D-B4A5-A3640AA675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9399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7EA29F-DAFF-4A3B-B03C-D42924C50A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01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7620000" cy="6858000"/>
            <a:chOff x="0" y="0"/>
            <a:chExt cx="4800" cy="4320"/>
          </a:xfrm>
        </p:grpSpPr>
        <p:grpSp>
          <p:nvGrpSpPr>
            <p:cNvPr id="1032" name="Group 3"/>
            <p:cNvGrpSpPr>
              <a:grpSpLocks/>
            </p:cNvGrpSpPr>
            <p:nvPr userDrawn="1"/>
          </p:nvGrpSpPr>
          <p:grpSpPr bwMode="auto">
            <a:xfrm>
              <a:off x="0" y="0"/>
              <a:ext cx="2016" cy="4320"/>
              <a:chOff x="0" y="0"/>
              <a:chExt cx="2016" cy="4320"/>
            </a:xfrm>
          </p:grpSpPr>
          <p:sp>
            <p:nvSpPr>
              <p:cNvPr id="1036" name="Rectangle 4"/>
              <p:cNvSpPr>
                <a:spLocks noChangeArrowheads="1"/>
              </p:cNvSpPr>
              <p:nvPr userDrawn="1"/>
            </p:nvSpPr>
            <p:spPr bwMode="auto">
              <a:xfrm>
                <a:off x="0" y="0"/>
                <a:ext cx="480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7" name="Freeform 5"/>
              <p:cNvSpPr>
                <a:spLocks/>
              </p:cNvSpPr>
              <p:nvPr userDrawn="1"/>
            </p:nvSpPr>
            <p:spPr bwMode="auto">
              <a:xfrm>
                <a:off x="288" y="0"/>
                <a:ext cx="1728" cy="735"/>
              </a:xfrm>
              <a:custGeom>
                <a:avLst/>
                <a:gdLst>
                  <a:gd name="T0" fmla="*/ 1728 w 1728"/>
                  <a:gd name="T1" fmla="*/ 0 h 735"/>
                  <a:gd name="T2" fmla="*/ 1728 w 1728"/>
                  <a:gd name="T3" fmla="*/ 480 h 735"/>
                  <a:gd name="T4" fmla="*/ 380 w 1728"/>
                  <a:gd name="T5" fmla="*/ 482 h 735"/>
                  <a:gd name="T6" fmla="*/ 354 w 1728"/>
                  <a:gd name="T7" fmla="*/ 480 h 735"/>
                  <a:gd name="T8" fmla="*/ 308 w 1728"/>
                  <a:gd name="T9" fmla="*/ 489 h 735"/>
                  <a:gd name="T10" fmla="*/ 246 w 1728"/>
                  <a:gd name="T11" fmla="*/ 531 h 735"/>
                  <a:gd name="T12" fmla="*/ 206 w 1728"/>
                  <a:gd name="T13" fmla="*/ 597 h 735"/>
                  <a:gd name="T14" fmla="*/ 192 w 1728"/>
                  <a:gd name="T15" fmla="*/ 666 h 735"/>
                  <a:gd name="T16" fmla="*/ 192 w 1728"/>
                  <a:gd name="T17" fmla="*/ 735 h 735"/>
                  <a:gd name="T18" fmla="*/ 0 w 1728"/>
                  <a:gd name="T19" fmla="*/ 735 h 735"/>
                  <a:gd name="T20" fmla="*/ 0 w 1728"/>
                  <a:gd name="T21" fmla="*/ 480 h 735"/>
                  <a:gd name="T22" fmla="*/ 0 w 1728"/>
                  <a:gd name="T23" fmla="*/ 0 h 735"/>
                  <a:gd name="T24" fmla="*/ 1728 w 1728"/>
                  <a:gd name="T25" fmla="*/ 0 h 73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28" h="735">
                    <a:moveTo>
                      <a:pt x="1728" y="0"/>
                    </a:moveTo>
                    <a:lnTo>
                      <a:pt x="1728" y="480"/>
                    </a:lnTo>
                    <a:lnTo>
                      <a:pt x="380" y="482"/>
                    </a:lnTo>
                    <a:lnTo>
                      <a:pt x="354" y="480"/>
                    </a:lnTo>
                    <a:lnTo>
                      <a:pt x="308" y="489"/>
                    </a:lnTo>
                    <a:cubicBezTo>
                      <a:pt x="290" y="498"/>
                      <a:pt x="263" y="513"/>
                      <a:pt x="246" y="531"/>
                    </a:cubicBezTo>
                    <a:cubicBezTo>
                      <a:pt x="229" y="549"/>
                      <a:pt x="215" y="574"/>
                      <a:pt x="206" y="597"/>
                    </a:cubicBezTo>
                    <a:cubicBezTo>
                      <a:pt x="197" y="620"/>
                      <a:pt x="194" y="643"/>
                      <a:pt x="192" y="666"/>
                    </a:cubicBezTo>
                    <a:lnTo>
                      <a:pt x="192" y="735"/>
                    </a:lnTo>
                    <a:lnTo>
                      <a:pt x="0" y="735"/>
                    </a:lnTo>
                    <a:lnTo>
                      <a:pt x="0" y="480"/>
                    </a:lnTo>
                    <a:lnTo>
                      <a:pt x="0" y="0"/>
                    </a:lnTo>
                    <a:lnTo>
                      <a:pt x="17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033" name="Group 6"/>
            <p:cNvGrpSpPr>
              <a:grpSpLocks/>
            </p:cNvGrpSpPr>
            <p:nvPr/>
          </p:nvGrpSpPr>
          <p:grpSpPr bwMode="auto">
            <a:xfrm>
              <a:off x="144" y="1248"/>
              <a:ext cx="4656" cy="201"/>
              <a:chOff x="144" y="1248"/>
              <a:chExt cx="4656" cy="201"/>
            </a:xfrm>
          </p:grpSpPr>
          <p:sp>
            <p:nvSpPr>
              <p:cNvPr id="1034" name="AutoShape 7"/>
              <p:cNvSpPr>
                <a:spLocks noChangeArrowheads="1"/>
              </p:cNvSpPr>
              <p:nvPr/>
            </p:nvSpPr>
            <p:spPr bwMode="auto">
              <a:xfrm>
                <a:off x="384" y="1248"/>
                <a:ext cx="4416" cy="200"/>
              </a:xfrm>
              <a:prstGeom prst="roundRect">
                <a:avLst>
                  <a:gd name="adj" fmla="val 0"/>
                </a:avLst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5" name="AutoShape 8"/>
              <p:cNvSpPr>
                <a:spLocks noChangeArrowheads="1"/>
              </p:cNvSpPr>
              <p:nvPr/>
            </p:nvSpPr>
            <p:spPr bwMode="auto">
              <a:xfrm flipH="1">
                <a:off x="144" y="1248"/>
                <a:ext cx="248" cy="201"/>
              </a:xfrm>
              <a:prstGeom prst="flowChartDelay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027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762000"/>
            <a:ext cx="7924800" cy="1143000"/>
          </a:xfrm>
          <a:prstGeom prst="roundRect">
            <a:avLst>
              <a:gd name="adj" fmla="val 21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2362200"/>
            <a:ext cx="769302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22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38" y="6242050"/>
            <a:ext cx="5873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>
              <a:defRPr sz="2600" b="1">
                <a:solidFill>
                  <a:schemeClr val="bg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CE4A1882-203C-4570-A8FD-6934E53A0B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gif"/><Relationship Id="rId4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jpe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计算方法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en-US" altLang="zh-CN"/>
              <a:t>25</a:t>
            </a:r>
            <a:r>
              <a:rPr lang="zh-CN" altLang="en-US"/>
              <a:t>日</a:t>
            </a:r>
            <a:endParaRPr lang="zh-CN" altLang="en-US" dirty="0"/>
          </a:p>
        </p:txBody>
      </p:sp>
      <p:sp>
        <p:nvSpPr>
          <p:cNvPr id="3076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28066AB-60DF-4DF1-A53F-85EC9E4DBAFE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1</a:t>
            </a:fld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衍生的结论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唯一性</a:t>
            </a:r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切比雪夫多项式是最佳一致逼近的</a:t>
            </a:r>
            <a:r>
              <a:rPr lang="zh-CN" altLang="en-US" b="1">
                <a:solidFill>
                  <a:srgbClr val="660066"/>
                </a:solidFill>
              </a:rPr>
              <a:t>误差</a:t>
            </a:r>
          </a:p>
        </p:txBody>
      </p:sp>
      <p:pic>
        <p:nvPicPr>
          <p:cNvPr id="11268" name="Picture 4" descr="唯一性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52788"/>
            <a:ext cx="8153400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 descr="定理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076825"/>
            <a:ext cx="80010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椭圆 5"/>
          <p:cNvSpPr/>
          <p:nvPr/>
        </p:nvSpPr>
        <p:spPr>
          <a:xfrm>
            <a:off x="4343400" y="5638800"/>
            <a:ext cx="228600" cy="4572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271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576E47F-DD8C-46A7-9B3B-838FA8669E23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10</a:t>
            </a:fld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" name="对话气泡: 椭圆形 1">
            <a:extLst>
              <a:ext uri="{FF2B5EF4-FFF2-40B4-BE49-F238E27FC236}">
                <a16:creationId xmlns:a16="http://schemas.microsoft.com/office/drawing/2014/main" id="{4303BC73-9613-45B1-AE4A-FFC03CA4D1A0}"/>
              </a:ext>
            </a:extLst>
          </p:cNvPr>
          <p:cNvSpPr/>
          <p:nvPr/>
        </p:nvSpPr>
        <p:spPr>
          <a:xfrm>
            <a:off x="7812360" y="1988840"/>
            <a:ext cx="1296144" cy="806748"/>
          </a:xfrm>
          <a:prstGeom prst="wedgeEllipseCallout">
            <a:avLst>
              <a:gd name="adj1" fmla="val -107980"/>
              <a:gd name="adj2" fmla="val 1255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为什么？</a:t>
            </a: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4441D0E7-D466-4AEA-A7BD-4499A987C2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5445224"/>
            <a:ext cx="1066800" cy="0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" name="Picture 8" descr="二次多项式">
            <a:extLst>
              <a:ext uri="{FF2B5EF4-FFF2-40B4-BE49-F238E27FC236}">
                <a16:creationId xmlns:a16="http://schemas.microsoft.com/office/drawing/2014/main" id="{89E047E8-D3CC-528A-9DD6-E352C76A6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863" y="182563"/>
            <a:ext cx="2687637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定理</a:t>
            </a:r>
            <a:r>
              <a:rPr lang="en-US" altLang="zh-CN"/>
              <a:t>6</a:t>
            </a:r>
            <a:r>
              <a:rPr lang="zh-CN" altLang="en-US"/>
              <a:t>说明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362200"/>
            <a:ext cx="7693025" cy="4191000"/>
          </a:xfrm>
        </p:spPr>
        <p:txBody>
          <a:bodyPr/>
          <a:lstStyle/>
          <a:p>
            <a:pPr eaLnBrk="1" hangingPunct="1"/>
            <a:r>
              <a:rPr lang="zh-CN" altLang="en-US" dirty="0"/>
              <a:t>切比雪夫多项式</a:t>
            </a:r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en-US" altLang="zh-CN" dirty="0"/>
              <a:t>chbs1</a:t>
            </a:r>
          </a:p>
          <a:p>
            <a:pPr eaLnBrk="1" hangingPunct="1"/>
            <a:r>
              <a:rPr lang="zh-CN" altLang="en-US" b="1" dirty="0"/>
              <a:t>切比雪夫多项式并</a:t>
            </a:r>
            <a:r>
              <a:rPr lang="zh-CN" altLang="en-US" b="1" dirty="0">
                <a:solidFill>
                  <a:srgbClr val="FF0000"/>
                </a:solidFill>
              </a:rPr>
              <a:t>不是</a:t>
            </a:r>
            <a:r>
              <a:rPr lang="en-US" altLang="zh-CN" b="1" i="1" dirty="0">
                <a:latin typeface="Times New Roman" charset="0"/>
              </a:rPr>
              <a:t>n</a:t>
            </a:r>
            <a:r>
              <a:rPr lang="zh-CN" altLang="en-US" b="1" dirty="0"/>
              <a:t>次的最佳逼近！！！</a:t>
            </a:r>
          </a:p>
        </p:txBody>
      </p:sp>
      <p:pic>
        <p:nvPicPr>
          <p:cNvPr id="12292" name="Picture 4" descr="切比雪夫递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" t="20985" r="27098" b="9686"/>
          <a:stretch>
            <a:fillRect/>
          </a:stretch>
        </p:blipFill>
        <p:spPr bwMode="auto">
          <a:xfrm>
            <a:off x="1295400" y="2819400"/>
            <a:ext cx="42672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5714999" y="3200400"/>
            <a:ext cx="26734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 i="1" dirty="0">
                <a:solidFill>
                  <a:srgbClr val="660066"/>
                </a:solidFill>
                <a:latin typeface="Times New Roman" charset="0"/>
              </a:rPr>
              <a:t>n+1</a:t>
            </a:r>
            <a:r>
              <a:rPr lang="zh-CN" altLang="en-US" sz="2400" b="1" dirty="0">
                <a:solidFill>
                  <a:srgbClr val="660066"/>
                </a:solidFill>
              </a:rPr>
              <a:t>次切比雪夫多项式是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  <a:r>
              <a:rPr lang="zh-CN" altLang="en-US" sz="2400" b="1" dirty="0">
                <a:solidFill>
                  <a:srgbClr val="660066"/>
                </a:solidFill>
              </a:rPr>
              <a:t>与其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charset="0"/>
              </a:rPr>
              <a:t>n</a:t>
            </a:r>
            <a:r>
              <a:rPr lang="zh-CN" altLang="en-US" sz="2400" b="1" dirty="0">
                <a:solidFill>
                  <a:srgbClr val="660066"/>
                </a:solidFill>
              </a:rPr>
              <a:t>次最佳逼近多项式的</a:t>
            </a:r>
            <a:r>
              <a:rPr lang="zh-CN" altLang="en-US" sz="2400" b="1" dirty="0">
                <a:solidFill>
                  <a:srgbClr val="FF0000"/>
                </a:solidFill>
              </a:rPr>
              <a:t>余项</a:t>
            </a:r>
            <a:r>
              <a:rPr lang="zh-CN" altLang="en-US" sz="2400" b="1" dirty="0">
                <a:solidFill>
                  <a:srgbClr val="660066"/>
                </a:solidFill>
              </a:rPr>
              <a:t>进行适当的放缩（乘系数）</a:t>
            </a:r>
          </a:p>
        </p:txBody>
      </p:sp>
      <p:sp>
        <p:nvSpPr>
          <p:cNvPr id="12294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CEC5E49-7FC4-4F01-BEC4-76AB8D2AED05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11</a:t>
            </a:fld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2" name="Picture 8" descr="二次多项式">
            <a:extLst>
              <a:ext uri="{FF2B5EF4-FFF2-40B4-BE49-F238E27FC236}">
                <a16:creationId xmlns:a16="http://schemas.microsoft.com/office/drawing/2014/main" id="{61805C4A-1F43-6CF2-BD6F-48905B4C8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863" y="182563"/>
            <a:ext cx="2687637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定理</a:t>
            </a:r>
            <a:r>
              <a:rPr lang="en-US" altLang="zh-CN"/>
              <a:t>6</a:t>
            </a:r>
            <a:r>
              <a:rPr lang="zh-CN" altLang="en-US"/>
              <a:t>的一个应用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6334125"/>
            <a:ext cx="3770313" cy="523875"/>
          </a:xfrm>
        </p:spPr>
        <p:txBody>
          <a:bodyPr/>
          <a:lstStyle/>
          <a:p>
            <a:pPr eaLnBrk="1" hangingPunct="1"/>
            <a:r>
              <a:rPr lang="en-US" altLang="zh-CN" sz="2400"/>
              <a:t>example303</a:t>
            </a:r>
          </a:p>
        </p:txBody>
      </p:sp>
      <p:pic>
        <p:nvPicPr>
          <p:cNvPr id="13316" name="Picture 4" descr="例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362200"/>
            <a:ext cx="6096000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Oval 5"/>
          <p:cNvSpPr>
            <a:spLocks noChangeArrowheads="1"/>
          </p:cNvSpPr>
          <p:nvPr/>
        </p:nvSpPr>
        <p:spPr bwMode="auto">
          <a:xfrm>
            <a:off x="4038600" y="4038600"/>
            <a:ext cx="304800" cy="533400"/>
          </a:xfrm>
          <a:prstGeom prst="ellipse">
            <a:avLst/>
          </a:prstGeom>
          <a:noFill/>
          <a:ln w="381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5334000" y="3657600"/>
            <a:ext cx="381000" cy="0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511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6400800" y="3810000"/>
          <a:ext cx="179228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1016000" imgH="241300" progId="Equation.3">
                  <p:embed/>
                </p:oleObj>
              </mc:Choice>
              <mc:Fallback>
                <p:oleObj name="公式" r:id="rId3" imgW="1016000" imgH="241300" progId="Equation.3">
                  <p:embed/>
                  <p:pic>
                    <p:nvPicPr>
                      <p:cNvPr id="0" name="Picture 1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810000"/>
                        <a:ext cx="1792288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20" name="Picture 8" descr="C:\Documents and Settings\fifo\Local Settings\Temporary Internet Files\Content.IE5\I6B9CRAI\MMj02888690000[1]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800600"/>
            <a:ext cx="571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1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72ECCF67-9EC4-4949-92EE-04CA86CD8B56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12</a:t>
            </a:fld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0" y="6386513"/>
            <a:ext cx="33528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chemeClr val="accent4">
                    <a:lumMod val="75000"/>
                    <a:lumOff val="25000"/>
                  </a:schemeClr>
                </a:solidFill>
                <a:ea typeface="宋体" pitchFamily="2" charset="-122"/>
              </a:rPr>
              <a:t>问题：如果区间不是</a:t>
            </a:r>
            <a:r>
              <a:rPr lang="en-US" altLang="zh-CN" b="1" dirty="0">
                <a:solidFill>
                  <a:schemeClr val="accent4">
                    <a:lumMod val="75000"/>
                    <a:lumOff val="25000"/>
                  </a:schemeClr>
                </a:solidFill>
                <a:ea typeface="宋体" pitchFamily="2" charset="-122"/>
              </a:rPr>
              <a:t>[-1,1]</a:t>
            </a:r>
            <a:r>
              <a:rPr lang="zh-CN" altLang="en-US" b="1" dirty="0">
                <a:solidFill>
                  <a:schemeClr val="accent4">
                    <a:lumMod val="75000"/>
                    <a:lumOff val="25000"/>
                  </a:schemeClr>
                </a:solidFill>
                <a:ea typeface="宋体" pitchFamily="2" charset="-122"/>
              </a:rPr>
              <a:t>呢？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3352800" y="2667000"/>
            <a:ext cx="3962400" cy="1219200"/>
          </a:xfrm>
          <a:prstGeom prst="straightConnector1">
            <a:avLst/>
          </a:prstGeom>
          <a:ln w="190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animBg="1"/>
      <p:bldP spid="21510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 descr="插值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2200"/>
            <a:ext cx="7772400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对逼近程度的定义方式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/>
              <a:t>在某种意义下最小？</a:t>
            </a:r>
          </a:p>
          <a:p>
            <a:pPr eaLnBrk="1" hangingPunct="1"/>
            <a:r>
              <a:rPr lang="zh-CN" altLang="en-US"/>
              <a:t>大小的度量</a:t>
            </a:r>
            <a:r>
              <a:rPr lang="en-US" altLang="zh-CN"/>
              <a:t>——</a:t>
            </a:r>
            <a:r>
              <a:rPr lang="zh-CN" altLang="en-US"/>
              <a:t>范数</a:t>
            </a:r>
          </a:p>
          <a:p>
            <a:pPr lvl="1" eaLnBrk="1" hangingPunct="1"/>
            <a:r>
              <a:rPr lang="zh-CN" altLang="en-US"/>
              <a:t>∞范数：最佳一致逼近</a:t>
            </a:r>
          </a:p>
          <a:p>
            <a:pPr lvl="1" eaLnBrk="1" hangingPunct="1"/>
            <a:r>
              <a:rPr lang="en-US" altLang="zh-CN"/>
              <a:t>2</a:t>
            </a:r>
            <a:r>
              <a:rPr lang="zh-CN" altLang="en-US"/>
              <a:t>范数怎么样？</a:t>
            </a:r>
          </a:p>
        </p:txBody>
      </p:sp>
      <p:sp>
        <p:nvSpPr>
          <p:cNvPr id="14341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E23A255-4F6A-48F6-BCB9-405BEB54DD0C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13</a:t>
            </a:fld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最佳平方逼近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362200"/>
            <a:ext cx="7693025" cy="4114800"/>
          </a:xfrm>
        </p:spPr>
        <p:txBody>
          <a:bodyPr/>
          <a:lstStyle/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/>
              <a:t>这个定义只要求逼近函数是有限维的。</a:t>
            </a:r>
          </a:p>
        </p:txBody>
      </p:sp>
      <p:pic>
        <p:nvPicPr>
          <p:cNvPr id="15364" name="Picture 4" descr="最佳平方逼近函数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2200"/>
            <a:ext cx="7696200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27C57E51-8510-4659-BCA7-B5917C4474DF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14</a:t>
            </a:fld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求解思路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2362200"/>
            <a:ext cx="7391400" cy="3724275"/>
          </a:xfrm>
        </p:spPr>
        <p:txBody>
          <a:bodyPr/>
          <a:lstStyle/>
          <a:p>
            <a:pPr eaLnBrk="1" hangingPunct="1"/>
            <a:r>
              <a:rPr lang="zh-CN" altLang="en-US"/>
              <a:t>本质上是一个多元函数求极值的问题</a:t>
            </a:r>
          </a:p>
          <a:p>
            <a:pPr lvl="1" eaLnBrk="1" hangingPunct="1"/>
            <a:r>
              <a:rPr lang="zh-CN" altLang="en-US"/>
              <a:t>目标函数：</a:t>
            </a:r>
          </a:p>
          <a:p>
            <a:pPr lvl="1" eaLnBrk="1" hangingPunct="1"/>
            <a:r>
              <a:rPr lang="zh-CN" altLang="en-US"/>
              <a:t>变元：</a:t>
            </a:r>
            <a:r>
              <a:rPr lang="en-US" altLang="zh-CN" b="1" i="1">
                <a:latin typeface="Times New Roman" charset="0"/>
              </a:rPr>
              <a:t>a</a:t>
            </a:r>
            <a:r>
              <a:rPr lang="en-US" altLang="zh-CN" b="1" i="1" baseline="-25000">
                <a:latin typeface="Times New Roman" charset="0"/>
              </a:rPr>
              <a:t>0</a:t>
            </a:r>
            <a:r>
              <a:rPr lang="zh-CN" altLang="en-US" b="1" i="1">
                <a:latin typeface="Times New Roman" charset="0"/>
              </a:rPr>
              <a:t>，</a:t>
            </a:r>
            <a:r>
              <a:rPr lang="en-US" altLang="zh-CN" b="1" i="1">
                <a:latin typeface="Times New Roman" charset="0"/>
              </a:rPr>
              <a:t>a</a:t>
            </a:r>
            <a:r>
              <a:rPr lang="en-US" altLang="zh-CN" b="1" i="1" baseline="-25000">
                <a:latin typeface="Times New Roman" charset="0"/>
              </a:rPr>
              <a:t>1</a:t>
            </a:r>
            <a:r>
              <a:rPr lang="zh-CN" altLang="en-US" b="1" i="1">
                <a:latin typeface="Times New Roman" charset="0"/>
              </a:rPr>
              <a:t>，</a:t>
            </a:r>
            <a:r>
              <a:rPr lang="en-US" altLang="zh-CN" b="1" i="1">
                <a:latin typeface="Times New Roman" charset="0"/>
              </a:rPr>
              <a:t>…</a:t>
            </a:r>
            <a:r>
              <a:rPr lang="zh-CN" altLang="en-US" b="1" i="1">
                <a:latin typeface="Times New Roman" charset="0"/>
              </a:rPr>
              <a:t>，</a:t>
            </a:r>
            <a:r>
              <a:rPr lang="en-US" altLang="zh-CN" b="1" i="1">
                <a:latin typeface="Times New Roman" charset="0"/>
              </a:rPr>
              <a:t>a</a:t>
            </a:r>
            <a:r>
              <a:rPr lang="en-US" altLang="zh-CN" b="1" i="1" baseline="-25000">
                <a:latin typeface="Times New Roman" charset="0"/>
              </a:rPr>
              <a:t>n</a:t>
            </a:r>
          </a:p>
          <a:p>
            <a:pPr lvl="1" eaLnBrk="1" hangingPunct="1"/>
            <a:endParaRPr lang="en-US" altLang="zh-CN"/>
          </a:p>
          <a:p>
            <a:pPr lvl="1" eaLnBrk="1" hangingPunct="1"/>
            <a:endParaRPr lang="en-US" altLang="zh-CN"/>
          </a:p>
          <a:p>
            <a:pPr lvl="1" eaLnBrk="1" hangingPunct="1"/>
            <a:r>
              <a:rPr lang="zh-CN" altLang="en-US"/>
              <a:t>可表示为</a:t>
            </a:r>
          </a:p>
        </p:txBody>
      </p:sp>
      <p:graphicFrame>
        <p:nvGraphicFramePr>
          <p:cNvPr id="16388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124200" y="2895600"/>
          <a:ext cx="23622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168400" imgH="330200" progId="Equation.3">
                  <p:embed/>
                </p:oleObj>
              </mc:Choice>
              <mc:Fallback>
                <p:oleObj name="公式" r:id="rId2" imgW="1168400" imgH="330200" progId="Equation.3">
                  <p:embed/>
                  <p:pic>
                    <p:nvPicPr>
                      <p:cNvPr id="0" name="Picture 2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895600"/>
                        <a:ext cx="236220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676400" y="3733800"/>
          <a:ext cx="44958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806700" imgH="711200" progId="Equation.3">
                  <p:embed/>
                </p:oleObj>
              </mc:Choice>
              <mc:Fallback>
                <p:oleObj name="公式" r:id="rId4" imgW="2806700" imgH="711200" progId="Equation.3">
                  <p:embed/>
                  <p:pic>
                    <p:nvPicPr>
                      <p:cNvPr id="0" name="Picture 2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733800"/>
                        <a:ext cx="4495800" cy="1003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90" name="Picture 8" descr="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105400"/>
            <a:ext cx="5791200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A0168356-2B03-4F1A-B5E5-E94B6665A6FC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15</a:t>
            </a:fld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求解方法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17412" name="Picture 4" descr="解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2200"/>
            <a:ext cx="7696200" cy="439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905000" y="4419600"/>
            <a:ext cx="4495800" cy="1371600"/>
            <a:chOff x="1200" y="2784"/>
            <a:chExt cx="2832" cy="864"/>
          </a:xfrm>
        </p:grpSpPr>
        <p:sp>
          <p:nvSpPr>
            <p:cNvPr id="17418" name="Line 5"/>
            <p:cNvSpPr>
              <a:spLocks noChangeShapeType="1"/>
            </p:cNvSpPr>
            <p:nvPr/>
          </p:nvSpPr>
          <p:spPr bwMode="auto">
            <a:xfrm flipH="1">
              <a:off x="1776" y="2784"/>
              <a:ext cx="1008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9" name="Line 6"/>
            <p:cNvSpPr>
              <a:spLocks noChangeShapeType="1"/>
            </p:cNvSpPr>
            <p:nvPr/>
          </p:nvSpPr>
          <p:spPr bwMode="auto">
            <a:xfrm flipH="1">
              <a:off x="1200" y="2784"/>
              <a:ext cx="2832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0" name="Line 7"/>
            <p:cNvSpPr>
              <a:spLocks noChangeShapeType="1"/>
            </p:cNvSpPr>
            <p:nvPr/>
          </p:nvSpPr>
          <p:spPr bwMode="auto">
            <a:xfrm flipH="1">
              <a:off x="2112" y="2784"/>
              <a:ext cx="48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419600" y="4419600"/>
            <a:ext cx="1981200" cy="1371600"/>
            <a:chOff x="2784" y="2784"/>
            <a:chExt cx="1248" cy="864"/>
          </a:xfrm>
        </p:grpSpPr>
        <p:sp>
          <p:nvSpPr>
            <p:cNvPr id="17416" name="Line 9"/>
            <p:cNvSpPr>
              <a:spLocks noChangeShapeType="1"/>
            </p:cNvSpPr>
            <p:nvPr/>
          </p:nvSpPr>
          <p:spPr bwMode="auto">
            <a:xfrm flipH="1">
              <a:off x="2784" y="2832"/>
              <a:ext cx="768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7" name="Line 10"/>
            <p:cNvSpPr>
              <a:spLocks noChangeShapeType="1"/>
            </p:cNvSpPr>
            <p:nvPr/>
          </p:nvSpPr>
          <p:spPr bwMode="auto">
            <a:xfrm flipH="1">
              <a:off x="3264" y="2784"/>
              <a:ext cx="768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415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EA2409BE-2FAE-452F-B0B8-D84B61ADD795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16</a:t>
            </a:fld>
            <a:endParaRPr lang="en-US" altLang="zh-CN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419600" y="6669360"/>
            <a:ext cx="87248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求最佳平方逼近的法方程（组）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3284984"/>
                <a:ext cx="8382000" cy="280149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    </m:t>
                                      </m:r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     </m:t>
                                      </m:r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  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       </m:t>
                                      </m:r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 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     </m:t>
                                      </m:r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  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     </m:t>
                                      </m:r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 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3284984"/>
                <a:ext cx="8382000" cy="280149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DDDD44-9BE6-4B01-A561-E88E1D3372E0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5" name="Picture 8" descr="C:\Documents and Settings\fifo\Local Settings\Temporary Internet Files\Content.IE5\I6B9CRAI\MMj02888690000[1]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5486400"/>
            <a:ext cx="571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6869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 descr="连续函数Gram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2200"/>
            <a:ext cx="7848600" cy="383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复习</a:t>
            </a:r>
          </a:p>
        </p:txBody>
      </p:sp>
      <p:sp>
        <p:nvSpPr>
          <p:cNvPr id="18436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313E26D-D1BC-4C7D-9BF0-FC7A9EEB4703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18</a:t>
            </a:fld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存在性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法方程的系数阵为格拉姆（</a:t>
            </a:r>
            <a:r>
              <a:rPr lang="en-US" altLang="zh-CN"/>
              <a:t>Gram</a:t>
            </a:r>
            <a:r>
              <a:rPr lang="zh-CN" altLang="en-US"/>
              <a:t>）矩阵</a:t>
            </a:r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根据以上结论可知系数阵满秩</a:t>
            </a:r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有解，有唯一解</a:t>
            </a:r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 b="1">
                <a:solidFill>
                  <a:srgbClr val="660066"/>
                </a:solidFill>
              </a:rPr>
              <a:t>注：这里只要求基（线性无关），不要求正交</a:t>
            </a:r>
          </a:p>
        </p:txBody>
      </p:sp>
      <p:sp>
        <p:nvSpPr>
          <p:cNvPr id="1946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A27934B-B602-47EF-8CC4-E0FDDBB99B9D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19</a:t>
            </a:fld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 函数</a:t>
            </a:r>
            <a:r>
              <a:rPr lang="zh-CN" altLang="en-US"/>
              <a:t>逼近与快速傅里叶变换</a:t>
            </a:r>
            <a:endParaRPr lang="zh-CN" alt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rgbClr val="8E8C46"/>
                </a:solidFill>
              </a:rPr>
              <a:t>函数逼近的基本概念</a:t>
            </a:r>
          </a:p>
          <a:p>
            <a:pPr eaLnBrk="1" hangingPunct="1"/>
            <a:r>
              <a:rPr lang="zh-CN" altLang="en-US">
                <a:solidFill>
                  <a:srgbClr val="8E8C46"/>
                </a:solidFill>
              </a:rPr>
              <a:t>正交多项式</a:t>
            </a:r>
          </a:p>
          <a:p>
            <a:pPr eaLnBrk="1" hangingPunct="1"/>
            <a:r>
              <a:rPr lang="zh-CN" altLang="en-US"/>
              <a:t>最佳一致逼近（多项式）</a:t>
            </a:r>
          </a:p>
          <a:p>
            <a:pPr eaLnBrk="1" hangingPunct="1"/>
            <a:r>
              <a:rPr lang="zh-CN" altLang="en-US"/>
              <a:t>最佳平方逼近</a:t>
            </a:r>
          </a:p>
          <a:p>
            <a:pPr eaLnBrk="1" hangingPunct="1"/>
            <a:r>
              <a:rPr lang="zh-CN" altLang="en-US">
                <a:solidFill>
                  <a:srgbClr val="8E8C46"/>
                </a:solidFill>
              </a:rPr>
              <a:t>最小二乘</a:t>
            </a:r>
          </a:p>
          <a:p>
            <a:pPr eaLnBrk="1" hangingPunct="1"/>
            <a:r>
              <a:rPr lang="zh-CN" altLang="en-US">
                <a:solidFill>
                  <a:srgbClr val="8E8C46"/>
                </a:solidFill>
              </a:rPr>
              <a:t>有理逼近</a:t>
            </a:r>
          </a:p>
          <a:p>
            <a:pPr eaLnBrk="1" hangingPunct="1"/>
            <a:r>
              <a:rPr lang="zh-CN" altLang="en-US">
                <a:solidFill>
                  <a:srgbClr val="8E8C46"/>
                </a:solidFill>
              </a:rPr>
              <a:t>三角逼近与</a:t>
            </a:r>
            <a:r>
              <a:rPr lang="en-US" altLang="zh-CN">
                <a:solidFill>
                  <a:srgbClr val="8E8C46"/>
                </a:solidFill>
              </a:rPr>
              <a:t>FFT</a:t>
            </a:r>
          </a:p>
        </p:txBody>
      </p:sp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D978F1C3-4160-4683-A32C-03798936A561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2</a:t>
            </a:fld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误差公式</a:t>
            </a:r>
          </a:p>
        </p:txBody>
      </p:sp>
      <p:pic>
        <p:nvPicPr>
          <p:cNvPr id="20483" name="Picture 4" descr="误差公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62275"/>
            <a:ext cx="769620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D18C6AD2-8B56-4F55-97CC-1D3999F4E3F4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20</a:t>
            </a:fld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0485" name="TextBox 2"/>
          <p:cNvSpPr txBox="1">
            <a:spLocks noChangeArrowheads="1"/>
          </p:cNvSpPr>
          <p:nvPr/>
        </p:nvSpPr>
        <p:spPr bwMode="auto">
          <a:xfrm>
            <a:off x="7391400" y="5715000"/>
            <a:ext cx="914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660066"/>
                </a:solidFill>
              </a:rPr>
              <a:t>P68</a:t>
            </a:r>
            <a:endParaRPr lang="zh-CN" altLang="en-US" sz="2400" b="1">
              <a:solidFill>
                <a:srgbClr val="66006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针对多项式的具体解法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条件</a:t>
            </a:r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目标</a:t>
            </a:r>
          </a:p>
        </p:txBody>
      </p:sp>
      <p:pic>
        <p:nvPicPr>
          <p:cNvPr id="21508" name="Picture 4" descr="多项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48000"/>
            <a:ext cx="70104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 descr="法方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257800"/>
            <a:ext cx="708660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Line 6"/>
          <p:cNvSpPr>
            <a:spLocks noChangeShapeType="1"/>
          </p:cNvSpPr>
          <p:nvPr/>
        </p:nvSpPr>
        <p:spPr bwMode="auto">
          <a:xfrm>
            <a:off x="1752600" y="5791200"/>
            <a:ext cx="1676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>
            <a:off x="4191000" y="5791200"/>
            <a:ext cx="1676400" cy="0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2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26F80F13-643E-4058-9AE5-926C05813B9D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21</a:t>
            </a:fld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V="1">
            <a:off x="2362200" y="3349625"/>
            <a:ext cx="3862388" cy="31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4" grpId="0" animBg="1"/>
      <p:bldP spid="37895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针对以幂函数为基多项式的具体解法</a:t>
            </a:r>
          </a:p>
        </p:txBody>
      </p:sp>
      <p:pic>
        <p:nvPicPr>
          <p:cNvPr id="22531" name="Picture 4" descr="hilbe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2200"/>
            <a:ext cx="6629400" cy="438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8D3C8ED-A9B1-4CDB-A675-6315311CBCFC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22</a:t>
            </a:fld>
            <a:endParaRPr lang="en-US" altLang="zh-CN">
              <a:solidFill>
                <a:schemeClr val="bg1"/>
              </a:solidFill>
            </a:endParaRPr>
          </a:p>
        </p:txBody>
      </p:sp>
      <p:cxnSp>
        <p:nvCxnSpPr>
          <p:cNvPr id="4" name="直接连接符 3"/>
          <p:cNvCxnSpPr>
            <a:stCxn id="22531" idx="0"/>
          </p:cNvCxnSpPr>
          <p:nvPr/>
        </p:nvCxnSpPr>
        <p:spPr>
          <a:xfrm>
            <a:off x="4152900" y="2362200"/>
            <a:ext cx="0" cy="53340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076700" y="2981325"/>
            <a:ext cx="0" cy="53340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3075" y="2286000"/>
            <a:ext cx="5331849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以幂函数为基的最佳平方逼近示例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19800" y="5181600"/>
            <a:ext cx="2511425" cy="904875"/>
          </a:xfrm>
        </p:spPr>
        <p:txBody>
          <a:bodyPr/>
          <a:lstStyle/>
          <a:p>
            <a:pPr eaLnBrk="1" hangingPunct="1"/>
            <a:r>
              <a:rPr lang="en-US" altLang="zh-CN" dirty="0"/>
              <a:t>example306</a:t>
            </a:r>
          </a:p>
        </p:txBody>
      </p:sp>
      <p:sp>
        <p:nvSpPr>
          <p:cNvPr id="23557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70EBCE3-B038-4E2B-A165-CA48CDC2DA1F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23</a:t>
            </a:fld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0" y="6386513"/>
            <a:ext cx="33528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chemeClr val="accent4">
                    <a:lumMod val="75000"/>
                    <a:lumOff val="25000"/>
                  </a:schemeClr>
                </a:solidFill>
                <a:ea typeface="宋体" pitchFamily="2" charset="-122"/>
              </a:rPr>
              <a:t>问题：如果区间不是</a:t>
            </a:r>
            <a:r>
              <a:rPr lang="en-US" altLang="zh-CN" b="1" dirty="0">
                <a:solidFill>
                  <a:schemeClr val="accent4">
                    <a:lumMod val="75000"/>
                    <a:lumOff val="25000"/>
                  </a:schemeClr>
                </a:solidFill>
                <a:ea typeface="宋体" pitchFamily="2" charset="-122"/>
              </a:rPr>
              <a:t>[0,1]</a:t>
            </a:r>
            <a:r>
              <a:rPr lang="zh-CN" altLang="en-US" b="1" dirty="0">
                <a:solidFill>
                  <a:schemeClr val="accent4">
                    <a:lumMod val="75000"/>
                    <a:lumOff val="25000"/>
                  </a:schemeClr>
                </a:solidFill>
                <a:ea typeface="宋体" pitchFamily="2" charset="-122"/>
              </a:rPr>
              <a:t>呢？</a:t>
            </a:r>
          </a:p>
        </p:txBody>
      </p:sp>
      <p:sp>
        <p:nvSpPr>
          <p:cNvPr id="2" name="矩形 1"/>
          <p:cNvSpPr/>
          <p:nvPr/>
        </p:nvSpPr>
        <p:spPr>
          <a:xfrm>
            <a:off x="2267744" y="4797152"/>
            <a:ext cx="816832" cy="926992"/>
          </a:xfrm>
          <a:prstGeom prst="rect">
            <a:avLst/>
          </a:prstGeom>
          <a:noFill/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问题解决了没有？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362200"/>
            <a:ext cx="7693025" cy="4191000"/>
          </a:xfrm>
        </p:spPr>
        <p:txBody>
          <a:bodyPr/>
          <a:lstStyle/>
          <a:p>
            <a:pPr eaLnBrk="1" hangingPunct="1"/>
            <a:r>
              <a:rPr lang="zh-CN" altLang="en-US" dirty="0"/>
              <a:t>选取的基是幂函数序列</a:t>
            </a:r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zh-CN" altLang="en-US" dirty="0"/>
              <a:t>这一组基不是正交的，所以它们互相之间的内积都不为零（解方程麻烦）</a:t>
            </a:r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zh-CN" altLang="en-US" dirty="0"/>
              <a:t>更重要的是，希尔伯特矩阵随着阶数上升变得高度病态</a:t>
            </a:r>
            <a:r>
              <a:rPr lang="zh-CN" altLang="en-US" dirty="0">
                <a:sym typeface="Wingdings" pitchFamily="2" charset="2"/>
              </a:rPr>
              <a:t></a:t>
            </a:r>
            <a:endParaRPr lang="zh-CN" altLang="en-US" dirty="0"/>
          </a:p>
        </p:txBody>
      </p:sp>
      <p:pic>
        <p:nvPicPr>
          <p:cNvPr id="24580" name="Picture 4" descr="幂函数序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438400"/>
            <a:ext cx="22098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 descr="法方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359275"/>
            <a:ext cx="708660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62C7FC0-1156-4B7A-93F2-0A482EAD17CF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24</a:t>
            </a:fld>
            <a:endParaRPr lang="en-US" altLang="zh-CN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DBD99427-FC78-438D-8EFF-2DA40BA8DEA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27345" y="620688"/>
                <a:ext cx="4602088" cy="1224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Char char="–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Char char="–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5000"/>
                  <a:buFont typeface="Wingdings" pitchFamily="2" charset="2"/>
                  <a:buChar char="l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5000"/>
                  <a:buFont typeface="Wingdings" pitchFamily="2" charset="2"/>
                  <a:buChar char="l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5000"/>
                  <a:buFont typeface="Wingdings" pitchFamily="2" charset="2"/>
                  <a:buChar char="l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5000"/>
                  <a:buFont typeface="Wingdings" pitchFamily="2" charset="2"/>
                  <a:buChar char="l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5000"/>
                  <a:buFont typeface="Wingdings" pitchFamily="2" charset="2"/>
                  <a:buChar char="l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1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    </m:t>
                                      </m:r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     </m:t>
                                      </m:r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       </m:t>
                                      </m:r>
                                    </m:e>
                                    <m:e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       </m:t>
                                      </m:r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      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     </m:t>
                                      </m:r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       </m:t>
                                      </m:r>
                                    </m:e>
                                    <m:e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     </m:t>
                                      </m:r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      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1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 kern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 kern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 kern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 ker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 kern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 ker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1400" i="1" kern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400" i="1" kern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400" i="1" kern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400" i="1" kern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 kern="0" dirty="0"/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DBD99427-FC78-438D-8EFF-2DA40BA8D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7345" y="620688"/>
                <a:ext cx="4602088" cy="1224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5">
            <a:extLst>
              <a:ext uri="{FF2B5EF4-FFF2-40B4-BE49-F238E27FC236}">
                <a16:creationId xmlns:a16="http://schemas.microsoft.com/office/drawing/2014/main" id="{740B8570-3C3E-FB2B-13C5-376434D5CF90}"/>
              </a:ext>
            </a:extLst>
          </p:cNvPr>
          <p:cNvSpPr txBox="1"/>
          <p:nvPr/>
        </p:nvSpPr>
        <p:spPr>
          <a:xfrm>
            <a:off x="4427984" y="6022122"/>
            <a:ext cx="3622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FF0000"/>
                </a:solidFill>
                <a:ea typeface="宋体" pitchFamily="2" charset="-122"/>
              </a:rPr>
              <a:t>高于</a:t>
            </a:r>
            <a:r>
              <a:rPr lang="en-US" altLang="zh-CN" sz="2800" b="1" dirty="0">
                <a:solidFill>
                  <a:srgbClr val="FF0000"/>
                </a:solidFill>
                <a:ea typeface="宋体" pitchFamily="2" charset="-122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ea typeface="宋体" pitchFamily="2" charset="-122"/>
              </a:rPr>
              <a:t>次就不适用！！！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如果选取的基是正交基的话</a:t>
            </a:r>
            <a:r>
              <a:rPr lang="zh-CN" altLang="en-US" dirty="0">
                <a:sym typeface="Wingdings" pitchFamily="2" charset="2"/>
              </a:rPr>
              <a:t></a:t>
            </a:r>
            <a:endParaRPr lang="zh-CN" alt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法方程</a:t>
            </a:r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每一行只有一个非零项，所以</a:t>
            </a:r>
          </a:p>
          <a:p>
            <a:pPr eaLnBrk="1" hangingPunct="1"/>
            <a:endParaRPr lang="en-US" altLang="zh-CN"/>
          </a:p>
        </p:txBody>
      </p:sp>
      <p:pic>
        <p:nvPicPr>
          <p:cNvPr id="25604" name="Picture 4" descr="法方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95600"/>
            <a:ext cx="60960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 descr="正交求解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86200"/>
            <a:ext cx="5943600" cy="290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EB522D23-4A6F-433D-AD42-4B0A9C0A14E8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25</a:t>
            </a:fld>
            <a:endParaRPr lang="en-US" altLang="zh-CN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 bwMode="auto">
              <a:xfrm>
                <a:off x="2433242" y="2276086"/>
                <a:ext cx="4427984" cy="7818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Char char="–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Char char="–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5000"/>
                  <a:buFont typeface="Wingdings" pitchFamily="2" charset="2"/>
                  <a:buChar char="l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5000"/>
                  <a:buFont typeface="Wingdings" pitchFamily="2" charset="2"/>
                  <a:buChar char="l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5000"/>
                  <a:buFont typeface="Wingdings" pitchFamily="2" charset="2"/>
                  <a:buChar char="l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5000"/>
                  <a:buFont typeface="Wingdings" pitchFamily="2" charset="2"/>
                  <a:buChar char="l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5000"/>
                  <a:buFont typeface="Wingdings" pitchFamily="2" charset="2"/>
                  <a:buChar char="l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12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20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2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2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    </m:t>
                                      </m:r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     </m:t>
                                      </m:r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2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       </m:t>
                                      </m:r>
                                    </m:e>
                                    <m:e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       </m:t>
                                      </m:r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      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2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     </m:t>
                                      </m:r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       </m:t>
                                      </m:r>
                                    </m:e>
                                    <m:e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     </m:t>
                                      </m:r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      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12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200" i="1" kern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200" i="1" kern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200" i="1" kern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i="1" kern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i="1" ker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200" i="1" kern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i="1" ker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1200" i="1" kern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2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200" i="1" kern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2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200" i="1" kern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200" i="1" kern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12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2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200" i="1" kern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1200" i="1" ker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i="1" ker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 kern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200" i="1" ker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200" kern="0" dirty="0"/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33242" y="2276086"/>
                <a:ext cx="4427984" cy="781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衍生的结论</a:t>
            </a:r>
          </a:p>
        </p:txBody>
      </p:sp>
      <p:pic>
        <p:nvPicPr>
          <p:cNvPr id="26627" name="Picture 4" descr="贝塞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2200"/>
            <a:ext cx="7696200" cy="354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E12C3946-3A20-4403-88E4-DCDA26BDDB74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26</a:t>
            </a:fld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收敛性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对连续函数来说，通过提高逼近多项式的次数</a:t>
            </a:r>
            <a:r>
              <a:rPr lang="en-US" altLang="zh-CN" b="1" i="1">
                <a:latin typeface="Times New Roman" charset="0"/>
              </a:rPr>
              <a:t>n</a:t>
            </a:r>
            <a:r>
              <a:rPr lang="zh-CN" altLang="en-US"/>
              <a:t>，可以将</a:t>
            </a:r>
            <a:r>
              <a:rPr lang="en-US" altLang="zh-CN" b="1">
                <a:solidFill>
                  <a:srgbClr val="660066"/>
                </a:solidFill>
              </a:rPr>
              <a:t>2</a:t>
            </a:r>
            <a:r>
              <a:rPr lang="zh-CN" altLang="en-US" b="1">
                <a:solidFill>
                  <a:srgbClr val="660066"/>
                </a:solidFill>
              </a:rPr>
              <a:t>范数意义上的逼近精度</a:t>
            </a:r>
            <a:r>
              <a:rPr lang="zh-CN" altLang="en-US"/>
              <a:t>无限提高</a:t>
            </a:r>
          </a:p>
        </p:txBody>
      </p:sp>
      <p:pic>
        <p:nvPicPr>
          <p:cNvPr id="27652" name="Picture 4" descr="定理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0"/>
            <a:ext cx="76200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5446D784-0500-4DED-971A-471378EE9EE3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27</a:t>
            </a:fld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具体的正交基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采用勒让德多项式做基</a:t>
            </a:r>
          </a:p>
        </p:txBody>
      </p:sp>
      <p:pic>
        <p:nvPicPr>
          <p:cNvPr id="28676" name="Picture 5" descr="勒让德逼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108325"/>
            <a:ext cx="7239000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9BBB6C05-B950-4CCA-8560-AC5F421EF875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28</a:t>
            </a:fld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C6D69C-C6D5-793F-0977-E94A334C3BBB}"/>
              </a:ext>
            </a:extLst>
          </p:cNvPr>
          <p:cNvSpPr/>
          <p:nvPr/>
        </p:nvSpPr>
        <p:spPr>
          <a:xfrm>
            <a:off x="4913266" y="3789040"/>
            <a:ext cx="954877" cy="7200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误差估计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误差界</a:t>
            </a:r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类似于定理六有</a:t>
            </a:r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en-US" altLang="zh-CN"/>
              <a:t>lgd1</a:t>
            </a:r>
          </a:p>
        </p:txBody>
      </p:sp>
      <p:pic>
        <p:nvPicPr>
          <p:cNvPr id="29700" name="Picture 4" descr="定理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95600"/>
            <a:ext cx="6400800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 descr="定理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495800"/>
            <a:ext cx="6477000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4A9B2C8-04C9-40D3-AA70-55C71BFE600B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29</a:t>
            </a:fld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复习：逼近的精度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362200"/>
            <a:ext cx="7693025" cy="4114800"/>
          </a:xfrm>
        </p:spPr>
        <p:txBody>
          <a:bodyPr/>
          <a:lstStyle/>
          <a:p>
            <a:pPr eaLnBrk="1" hangingPunct="1"/>
            <a:r>
              <a:rPr lang="en-US" altLang="zh-CN" dirty="0" err="1"/>
              <a:t>Weierstrass</a:t>
            </a:r>
            <a:r>
              <a:rPr lang="zh-CN" altLang="en-US" dirty="0"/>
              <a:t>定理（</a:t>
            </a:r>
            <a:r>
              <a:rPr lang="en-US" altLang="zh-CN" dirty="0"/>
              <a:t>P62</a:t>
            </a:r>
            <a:r>
              <a:rPr lang="zh-CN" altLang="en-US" dirty="0"/>
              <a:t>）：一定会有一个多项式可以达到你需要的任意逼近精度</a:t>
            </a:r>
          </a:p>
          <a:p>
            <a:pPr eaLnBrk="1" hangingPunct="1"/>
            <a:r>
              <a:rPr lang="en-US" altLang="zh-CN" dirty="0"/>
              <a:t>Bernstein</a:t>
            </a:r>
            <a:r>
              <a:rPr lang="zh-CN" altLang="en-US" dirty="0"/>
              <a:t>多项式（</a:t>
            </a:r>
            <a:r>
              <a:rPr lang="en-US" altLang="zh-CN" dirty="0"/>
              <a:t>P63</a:t>
            </a:r>
            <a:r>
              <a:rPr lang="zh-CN" altLang="en-US" dirty="0"/>
              <a:t>）：随着</a:t>
            </a:r>
            <a:r>
              <a:rPr lang="en-US" altLang="zh-CN" b="1" i="1" dirty="0">
                <a:latin typeface="Times New Roman" charset="0"/>
              </a:rPr>
              <a:t>n</a:t>
            </a:r>
            <a:r>
              <a:rPr lang="zh-CN" altLang="en-US" dirty="0"/>
              <a:t>趋近于无穷大可以实现逼近精度无限提高</a:t>
            </a:r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zh-CN" altLang="en-US" dirty="0"/>
              <a:t>我们并不希望无限提高多项式次数</a:t>
            </a:r>
            <a:r>
              <a:rPr lang="en-US" altLang="zh-CN" b="1" i="1" dirty="0">
                <a:latin typeface="Times New Roman" charset="0"/>
              </a:rPr>
              <a:t>n</a:t>
            </a:r>
            <a:r>
              <a:rPr lang="zh-CN" altLang="en-US" dirty="0"/>
              <a:t>，希望知道多项式次数固定的情况下如何精度最高</a:t>
            </a:r>
          </a:p>
        </p:txBody>
      </p:sp>
      <p:pic>
        <p:nvPicPr>
          <p:cNvPr id="5124" name="Picture 4" descr="B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343400"/>
            <a:ext cx="7010400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2255BEF3-7C5E-430F-8897-1E7CBFFD99F9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3</a:t>
            </a:fld>
            <a:endParaRPr lang="en-US" altLang="zh-CN">
              <a:solidFill>
                <a:schemeClr val="bg1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619672" y="6165304"/>
            <a:ext cx="604867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200" y="2362557"/>
            <a:ext cx="7696200" cy="1402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以勒让德多项式为基求最佳平方逼近示例</a:t>
            </a:r>
          </a:p>
        </p:txBody>
      </p:sp>
      <p:pic>
        <p:nvPicPr>
          <p:cNvPr id="30724" name="Picture 5" descr="勒让德逼近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0" b="52345"/>
          <a:stretch>
            <a:fillRect/>
          </a:stretch>
        </p:blipFill>
        <p:spPr bwMode="auto">
          <a:xfrm>
            <a:off x="1371600" y="3962400"/>
            <a:ext cx="64008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6" descr="勒让德逼近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85"/>
          <a:stretch>
            <a:fillRect/>
          </a:stretch>
        </p:blipFill>
        <p:spPr>
          <a:xfrm>
            <a:off x="1371600" y="4876800"/>
            <a:ext cx="6400800" cy="371475"/>
          </a:xfrm>
        </p:spPr>
      </p:pic>
      <p:sp>
        <p:nvSpPr>
          <p:cNvPr id="30726" name="Text Box 7"/>
          <p:cNvSpPr txBox="1">
            <a:spLocks noChangeArrowheads="1"/>
          </p:cNvSpPr>
          <p:nvPr/>
        </p:nvSpPr>
        <p:spPr bwMode="auto">
          <a:xfrm>
            <a:off x="1295400" y="5715000"/>
            <a:ext cx="457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/>
              <a:t>example307</a:t>
            </a:r>
          </a:p>
        </p:txBody>
      </p:sp>
      <p:pic>
        <p:nvPicPr>
          <p:cNvPr id="30727" name="Picture 8" descr="C:\Documents and Settings\fifo\Local Settings\Temporary Internet Files\Content.IE5\I6B9CRAI\MMj02888690000[1]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5486400"/>
            <a:ext cx="571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8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F9BEC06-967A-4C8A-A32A-B8223940FDFC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30</a:t>
            </a:fld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1000" y="6202363"/>
            <a:ext cx="33528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chemeClr val="accent4">
                    <a:lumMod val="75000"/>
                    <a:lumOff val="25000"/>
                  </a:schemeClr>
                </a:solidFill>
                <a:ea typeface="宋体" pitchFamily="2" charset="-122"/>
              </a:rPr>
              <a:t>问题：如果区间不是</a:t>
            </a:r>
            <a:r>
              <a:rPr lang="en-US" altLang="zh-CN" b="1" dirty="0">
                <a:solidFill>
                  <a:schemeClr val="accent4">
                    <a:lumMod val="75000"/>
                    <a:lumOff val="25000"/>
                  </a:schemeClr>
                </a:solidFill>
                <a:ea typeface="宋体" pitchFamily="2" charset="-122"/>
              </a:rPr>
              <a:t>[-1,1]</a:t>
            </a:r>
            <a:r>
              <a:rPr lang="zh-CN" altLang="en-US" b="1" dirty="0">
                <a:solidFill>
                  <a:schemeClr val="accent4">
                    <a:lumMod val="75000"/>
                    <a:lumOff val="25000"/>
                  </a:schemeClr>
                </a:solidFill>
                <a:ea typeface="宋体" pitchFamily="2" charset="-122"/>
              </a:rPr>
              <a:t>呢？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几个结论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虽然勒让德多项式只在</a:t>
            </a:r>
            <a:r>
              <a:rPr lang="en-US" altLang="zh-CN" b="1" dirty="0">
                <a:latin typeface="Times New Roman" charset="0"/>
                <a:cs typeface="Times New Roman" charset="0"/>
              </a:rPr>
              <a:t>[</a:t>
            </a:r>
            <a:r>
              <a:rPr lang="en-US" altLang="zh-CN" b="1" i="1" dirty="0">
                <a:latin typeface="Times New Roman" charset="0"/>
                <a:cs typeface="Times New Roman" charset="0"/>
              </a:rPr>
              <a:t>-1,1</a:t>
            </a:r>
            <a:r>
              <a:rPr lang="en-US" altLang="zh-CN" dirty="0"/>
              <a:t>]</a:t>
            </a:r>
            <a:r>
              <a:rPr lang="zh-CN" altLang="en-US" dirty="0"/>
              <a:t>上有定义，但是通过坐标变换，可以</a:t>
            </a:r>
            <a:r>
              <a:rPr lang="zh-CN" altLang="en-US" b="1" dirty="0">
                <a:solidFill>
                  <a:srgbClr val="7030A0"/>
                </a:solidFill>
              </a:rPr>
              <a:t>映射</a:t>
            </a:r>
            <a:r>
              <a:rPr lang="zh-CN" altLang="en-US" dirty="0"/>
              <a:t>到任意区间</a:t>
            </a:r>
            <a:r>
              <a:rPr lang="en-US" altLang="zh-CN" dirty="0"/>
              <a:t>[</a:t>
            </a:r>
            <a:r>
              <a:rPr lang="en-US" altLang="zh-CN" b="1" i="1" dirty="0" err="1">
                <a:latin typeface="Times New Roman" charset="0"/>
                <a:cs typeface="Times New Roman" charset="0"/>
              </a:rPr>
              <a:t>a,b</a:t>
            </a:r>
            <a:r>
              <a:rPr lang="en-US" altLang="zh-CN" dirty="0"/>
              <a:t>]</a:t>
            </a:r>
          </a:p>
          <a:p>
            <a:pPr eaLnBrk="1" hangingPunct="1"/>
            <a:r>
              <a:rPr lang="zh-CN" altLang="en-US" dirty="0"/>
              <a:t>以勒让德多项式为基和以幂函数为基求得的最佳平方逼近</a:t>
            </a:r>
            <a:r>
              <a:rPr lang="zh-CN" altLang="en-US" b="1" dirty="0">
                <a:solidFill>
                  <a:srgbClr val="7030A0"/>
                </a:solidFill>
              </a:rPr>
              <a:t>结果</a:t>
            </a:r>
            <a:r>
              <a:rPr lang="zh-CN" altLang="en-US" b="1" dirty="0">
                <a:solidFill>
                  <a:srgbClr val="00B0F0"/>
                </a:solidFill>
              </a:rPr>
              <a:t>理论上</a:t>
            </a:r>
            <a:r>
              <a:rPr lang="zh-CN" altLang="en-US" b="1" dirty="0">
                <a:solidFill>
                  <a:srgbClr val="7030A0"/>
                </a:solidFill>
              </a:rPr>
              <a:t>是一样的</a:t>
            </a:r>
            <a:endParaRPr lang="zh-CN" altLang="en-US" dirty="0"/>
          </a:p>
          <a:p>
            <a:pPr eaLnBrk="1" hangingPunct="1"/>
            <a:r>
              <a:rPr lang="zh-CN" altLang="en-US" dirty="0"/>
              <a:t>但是以勒让德多项式为基求解过程便捷，而且没有病态问题，所以一般采用这个方法（特别是次数</a:t>
            </a:r>
            <a:r>
              <a:rPr lang="zh-CN" altLang="en-US" b="1" dirty="0">
                <a:solidFill>
                  <a:srgbClr val="660066"/>
                </a:solidFill>
              </a:rPr>
              <a:t>较高</a:t>
            </a:r>
            <a:r>
              <a:rPr lang="zh-CN" altLang="en-US" dirty="0"/>
              <a:t>的时候）</a:t>
            </a:r>
            <a:endParaRPr lang="en-US" altLang="zh-CN" dirty="0"/>
          </a:p>
          <a:p>
            <a:pPr eaLnBrk="1" hangingPunct="1"/>
            <a:r>
              <a:rPr lang="zh-CN" altLang="en-US" dirty="0"/>
              <a:t>也可以自行根据区间和权函数</a:t>
            </a:r>
            <a:r>
              <a:rPr lang="zh-CN" altLang="en-US" b="1" dirty="0">
                <a:solidFill>
                  <a:srgbClr val="FF0000"/>
                </a:solidFill>
              </a:rPr>
              <a:t>构造</a:t>
            </a:r>
            <a:r>
              <a:rPr lang="zh-CN" altLang="en-US" dirty="0"/>
              <a:t>正交多项式序列后求解</a:t>
            </a:r>
          </a:p>
        </p:txBody>
      </p:sp>
      <p:sp>
        <p:nvSpPr>
          <p:cNvPr id="31748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699DEBE6-FEBF-49BF-A1A9-9A3E2A11DCF2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31</a:t>
            </a:fld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习题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492896"/>
            <a:ext cx="7693025" cy="3593579"/>
          </a:xfrm>
        </p:spPr>
        <p:txBody>
          <a:bodyPr/>
          <a:lstStyle/>
          <a:p>
            <a:pPr eaLnBrk="1" hangingPunct="1"/>
            <a:r>
              <a:rPr lang="en-US" altLang="zh-CN" dirty="0"/>
              <a:t>P63 </a:t>
            </a:r>
            <a:r>
              <a:rPr lang="zh-CN" altLang="en-US" dirty="0"/>
              <a:t>例</a:t>
            </a:r>
            <a:r>
              <a:rPr lang="en-US" altLang="zh-CN" dirty="0"/>
              <a:t>3 </a:t>
            </a:r>
            <a:r>
              <a:rPr lang="zh-CN" altLang="en-US" dirty="0"/>
              <a:t>（高一次多项式的一致逼近）</a:t>
            </a:r>
            <a:endParaRPr lang="en-US" altLang="zh-CN" dirty="0"/>
          </a:p>
          <a:p>
            <a:pPr eaLnBrk="1" hangingPunct="1"/>
            <a:r>
              <a:rPr lang="en-US" altLang="zh-CN" dirty="0"/>
              <a:t>P94-95</a:t>
            </a:r>
          </a:p>
          <a:p>
            <a:pPr eaLnBrk="1" hangingPunct="1"/>
            <a:r>
              <a:rPr lang="en-US" altLang="zh-CN" dirty="0"/>
              <a:t>14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）（</a:t>
            </a:r>
            <a:r>
              <a:rPr lang="en-US" altLang="zh-CN" dirty="0"/>
              <a:t>4</a:t>
            </a:r>
            <a:r>
              <a:rPr lang="zh-CN" altLang="en-US" dirty="0"/>
              <a:t>）、</a:t>
            </a:r>
            <a:r>
              <a:rPr lang="en-US" altLang="zh-CN" dirty="0"/>
              <a:t>15</a:t>
            </a:r>
          </a:p>
        </p:txBody>
      </p:sp>
      <p:sp>
        <p:nvSpPr>
          <p:cNvPr id="32772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A1479383-0E39-4C24-93F3-11A001D6FE43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32</a:t>
            </a:fld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C248F5-4C80-4F2D-A313-D3756587CAC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03" y="3412302"/>
            <a:ext cx="7643222" cy="21602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复习：逼近（拟合）的数学描述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3733800"/>
            <a:ext cx="7772400" cy="2397125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dirty="0"/>
              <a:t>这里函数类</a:t>
            </a:r>
            <a:r>
              <a:rPr lang="en-US" altLang="zh-CN" b="1" i="1" dirty="0">
                <a:latin typeface="Times New Roman" pitchFamily="18" charset="0"/>
              </a:rPr>
              <a:t>A</a:t>
            </a:r>
            <a:r>
              <a:rPr lang="zh-CN" altLang="en-US" dirty="0"/>
              <a:t>中给定的函数</a:t>
            </a:r>
            <a:r>
              <a:rPr lang="en-US" altLang="zh-CN" b="1" i="1" dirty="0">
                <a:latin typeface="Times New Roman" pitchFamily="18" charset="0"/>
              </a:rPr>
              <a:t>f(x)</a:t>
            </a:r>
            <a:r>
              <a:rPr lang="zh-CN" altLang="en-US" dirty="0"/>
              <a:t>通常是区间</a:t>
            </a:r>
            <a:r>
              <a:rPr lang="en-US" altLang="zh-CN" dirty="0"/>
              <a:t>[</a:t>
            </a:r>
            <a:r>
              <a:rPr lang="en-US" altLang="zh-CN" b="1" i="1" dirty="0">
                <a:latin typeface="Times New Roman" pitchFamily="18" charset="0"/>
              </a:rPr>
              <a:t>a, b</a:t>
            </a:r>
            <a:r>
              <a:rPr lang="en-US" altLang="zh-CN" dirty="0"/>
              <a:t>]</a:t>
            </a:r>
            <a:r>
              <a:rPr lang="zh-CN" altLang="en-US" dirty="0"/>
              <a:t>上的</a:t>
            </a:r>
            <a:r>
              <a:rPr lang="zh-CN" altLang="en-US" b="1" dirty="0">
                <a:solidFill>
                  <a:schemeClr val="hlink"/>
                </a:solidFill>
              </a:rPr>
              <a:t>连续函数</a:t>
            </a:r>
            <a:r>
              <a:rPr lang="zh-CN" altLang="en-US" dirty="0"/>
              <a:t>（或是用离散的点表示）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函数类</a:t>
            </a:r>
            <a:r>
              <a:rPr lang="en-US" altLang="zh-CN" b="1" i="1" dirty="0">
                <a:latin typeface="Times New Roman" pitchFamily="18" charset="0"/>
              </a:rPr>
              <a:t>B</a:t>
            </a:r>
            <a:r>
              <a:rPr lang="zh-CN" altLang="en-US" dirty="0"/>
              <a:t>中的函数通常是多项式，（三角）有理函数或分段低次多项式等</a:t>
            </a:r>
          </a:p>
        </p:txBody>
      </p:sp>
      <p:pic>
        <p:nvPicPr>
          <p:cNvPr id="6148" name="Picture 4" descr="插值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75" y="2204864"/>
            <a:ext cx="7772400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1FBCFD0-0F6C-4EDC-BE70-4542B0CA6B91}" type="slidenum">
              <a:rPr lang="en-US" altLang="zh-CN" smtClean="0"/>
              <a:pPr eaLnBrk="1" hangingPunct="1"/>
              <a:t>4</a:t>
            </a:fld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211960" y="3518284"/>
            <a:ext cx="1902781" cy="1331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B4A432A0-5988-4955-85DB-11C4B77A0ECC}"/>
              </a:ext>
            </a:extLst>
          </p:cNvPr>
          <p:cNvSpPr/>
          <p:nvPr/>
        </p:nvSpPr>
        <p:spPr>
          <a:xfrm>
            <a:off x="7308304" y="4361408"/>
            <a:ext cx="1512168" cy="508905"/>
          </a:xfrm>
          <a:prstGeom prst="wedgeRoundRectCallout">
            <a:avLst>
              <a:gd name="adj1" fmla="val -128189"/>
              <a:gd name="adj2" fmla="val 9244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确定次数的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最佳一致逼近（切比雪夫逼近）问题</a:t>
            </a:r>
          </a:p>
        </p:txBody>
      </p:sp>
      <p:sp>
        <p:nvSpPr>
          <p:cNvPr id="61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838200" y="4419600"/>
            <a:ext cx="7693025" cy="1666875"/>
          </a:xfrm>
        </p:spPr>
        <p:txBody>
          <a:bodyPr/>
          <a:lstStyle/>
          <a:p>
            <a:pPr eaLnBrk="1" hangingPunct="1"/>
            <a:r>
              <a:rPr lang="en-US" altLang="zh-CN" dirty="0"/>
              <a:t>max</a:t>
            </a:r>
            <a:r>
              <a:rPr lang="zh-CN" altLang="en-US" dirty="0"/>
              <a:t>：在区间内最大的误差（</a:t>
            </a:r>
            <a:r>
              <a:rPr lang="zh-CN" altLang="en-US" b="1" dirty="0">
                <a:solidFill>
                  <a:srgbClr val="660066"/>
                </a:solidFill>
              </a:rPr>
              <a:t>无穷范数</a:t>
            </a:r>
            <a:r>
              <a:rPr lang="zh-CN" altLang="en-US" dirty="0"/>
              <a:t>）</a:t>
            </a:r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en-US" altLang="zh-CN" dirty="0"/>
              <a:t>min</a:t>
            </a:r>
            <a:r>
              <a:rPr lang="zh-CN" altLang="en-US" dirty="0"/>
              <a:t>：在所有</a:t>
            </a:r>
            <a:r>
              <a:rPr lang="en-US" altLang="zh-CN" b="1" i="1" dirty="0">
                <a:latin typeface="Times New Roman" charset="0"/>
              </a:rPr>
              <a:t>n</a:t>
            </a:r>
            <a:r>
              <a:rPr lang="zh-CN" altLang="en-US" dirty="0"/>
              <a:t>次多项式中最小的偏差</a:t>
            </a:r>
          </a:p>
        </p:txBody>
      </p:sp>
      <p:pic>
        <p:nvPicPr>
          <p:cNvPr id="6148" name="Picture 8" descr="一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9400"/>
            <a:ext cx="7696200" cy="142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1D962A94-C167-4010-8F74-EE3896E9A9EF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5</a:t>
            </a:fld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偏差和最小偏差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dirty="0"/>
          </a:p>
        </p:txBody>
      </p:sp>
      <p:pic>
        <p:nvPicPr>
          <p:cNvPr id="7172" name="Picture 4" descr="偏差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2200"/>
            <a:ext cx="7696200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最小偏差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70388"/>
            <a:ext cx="7696200" cy="172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EA8A5C54-2CEB-48FE-8C8B-A0A2E1031AF7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6</a:t>
            </a:fld>
            <a:endParaRPr lang="en-US" altLang="zh-CN">
              <a:solidFill>
                <a:schemeClr val="bg1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497008" y="3020192"/>
            <a:ext cx="0" cy="2880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最佳一致逼近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362200"/>
            <a:ext cx="7772400" cy="4343400"/>
          </a:xfrm>
        </p:spPr>
        <p:txBody>
          <a:bodyPr/>
          <a:lstStyle/>
          <a:p>
            <a:pPr eaLnBrk="1" hangingPunct="1"/>
            <a:r>
              <a:rPr lang="zh-CN" altLang="en-US"/>
              <a:t>定义</a:t>
            </a:r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存在性定理</a:t>
            </a:r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怎么确定呢？</a:t>
            </a:r>
          </a:p>
        </p:txBody>
      </p:sp>
      <p:pic>
        <p:nvPicPr>
          <p:cNvPr id="8196" name="Picture 4" descr="定义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95600"/>
            <a:ext cx="685800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 descr="定理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953000"/>
            <a:ext cx="67818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073D2C4-DC83-448D-A0E1-42C61F1FD084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7</a:t>
            </a:fld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偏差点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/>
              <a:t>注意：偏差绝对值</a:t>
            </a:r>
            <a:r>
              <a:rPr lang="zh-CN" altLang="en-US" b="1">
                <a:solidFill>
                  <a:srgbClr val="660066"/>
                </a:solidFill>
              </a:rPr>
              <a:t>最大</a:t>
            </a:r>
            <a:r>
              <a:rPr lang="zh-CN" altLang="en-US"/>
              <a:t>的点才能被定义为偏差点，至少存在一个</a:t>
            </a:r>
          </a:p>
        </p:txBody>
      </p:sp>
      <p:pic>
        <p:nvPicPr>
          <p:cNvPr id="9220" name="Picture 4" descr="定义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2200"/>
            <a:ext cx="7696200" cy="238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8" descr="二次多项式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863" y="182563"/>
            <a:ext cx="2687637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15AA68BF-0D91-49FF-98E2-F9293C51268D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8</a:t>
            </a:fld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最佳逼近的条件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362200"/>
            <a:ext cx="7693025" cy="4114800"/>
          </a:xfrm>
        </p:spPr>
        <p:txBody>
          <a:bodyPr/>
          <a:lstStyle/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有</a:t>
            </a:r>
            <a:r>
              <a:rPr lang="en-US" altLang="zh-CN" b="1" i="1" dirty="0">
                <a:solidFill>
                  <a:srgbClr val="660066"/>
                </a:solidFill>
                <a:latin typeface="Times New Roman" charset="0"/>
              </a:rPr>
              <a:t>n+2</a:t>
            </a:r>
            <a:r>
              <a:rPr lang="zh-CN" altLang="en-US" dirty="0"/>
              <a:t>个误差极值点，误差绝对值都一样，只是符号交错出现（均匀分布）</a:t>
            </a:r>
          </a:p>
        </p:txBody>
      </p:sp>
      <p:pic>
        <p:nvPicPr>
          <p:cNvPr id="10244" name="Picture 4" descr="定理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2200"/>
            <a:ext cx="7696200" cy="272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Line 5"/>
          <p:cNvSpPr>
            <a:spLocks noChangeShapeType="1"/>
          </p:cNvSpPr>
          <p:nvPr/>
        </p:nvSpPr>
        <p:spPr bwMode="auto">
          <a:xfrm>
            <a:off x="914400" y="3124200"/>
            <a:ext cx="1066800" cy="0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6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5837A4D2-6E4E-4C7A-8331-58CBB2F3A86B}" type="slidenum">
              <a:rPr lang="en-US" altLang="zh-CN" smtClean="0">
                <a:solidFill>
                  <a:schemeClr val="bg1"/>
                </a:solidFill>
              </a:rPr>
              <a:pPr eaLnBrk="1" hangingPunct="1"/>
              <a:t>9</a:t>
            </a:fld>
            <a:endParaRPr lang="en-US" altLang="zh-CN">
              <a:solidFill>
                <a:schemeClr val="bg1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580112" y="3124200"/>
            <a:ext cx="504056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二次多项式">
            <a:extLst>
              <a:ext uri="{FF2B5EF4-FFF2-40B4-BE49-F238E27FC236}">
                <a16:creationId xmlns:a16="http://schemas.microsoft.com/office/drawing/2014/main" id="{A94168BA-F359-49F1-81B2-33B8500CC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863" y="182563"/>
            <a:ext cx="2687637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animBg="1"/>
    </p:bldLst>
  </p:timing>
</p:sld>
</file>

<file path=ppt/theme/theme1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3752</TotalTime>
  <Words>737</Words>
  <Application>Microsoft Office PowerPoint</Application>
  <PresentationFormat>全屏显示(4:3)</PresentationFormat>
  <Paragraphs>187</Paragraphs>
  <Slides>32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宋体</vt:lpstr>
      <vt:lpstr>幼圆</vt:lpstr>
      <vt:lpstr>Arial</vt:lpstr>
      <vt:lpstr>Calibri</vt:lpstr>
      <vt:lpstr>Cambria Math</vt:lpstr>
      <vt:lpstr>Times New Roman</vt:lpstr>
      <vt:lpstr>Wingdings</vt:lpstr>
      <vt:lpstr>Capsules</vt:lpstr>
      <vt:lpstr>公式</vt:lpstr>
      <vt:lpstr>计算方法</vt:lpstr>
      <vt:lpstr>第3章 函数逼近与快速傅里叶变换</vt:lpstr>
      <vt:lpstr>复习：逼近的精度</vt:lpstr>
      <vt:lpstr>复习：逼近（拟合）的数学描述</vt:lpstr>
      <vt:lpstr>最佳一致逼近（切比雪夫逼近）问题</vt:lpstr>
      <vt:lpstr>偏差和最小偏差</vt:lpstr>
      <vt:lpstr>最佳一致逼近</vt:lpstr>
      <vt:lpstr>偏差点</vt:lpstr>
      <vt:lpstr>最佳逼近的条件</vt:lpstr>
      <vt:lpstr>衍生的结论</vt:lpstr>
      <vt:lpstr>定理6说明</vt:lpstr>
      <vt:lpstr>定理6的一个应用</vt:lpstr>
      <vt:lpstr>对逼近程度的定义方式</vt:lpstr>
      <vt:lpstr>最佳平方逼近</vt:lpstr>
      <vt:lpstr>求解思路</vt:lpstr>
      <vt:lpstr>求解方法</vt:lpstr>
      <vt:lpstr>求最佳平方逼近的法方程（组）</vt:lpstr>
      <vt:lpstr>复习</vt:lpstr>
      <vt:lpstr>存在性</vt:lpstr>
      <vt:lpstr>误差公式</vt:lpstr>
      <vt:lpstr>针对多项式的具体解法</vt:lpstr>
      <vt:lpstr>针对以幂函数为基多项式的具体解法</vt:lpstr>
      <vt:lpstr>以幂函数为基的最佳平方逼近示例</vt:lpstr>
      <vt:lpstr>问题解决了没有？</vt:lpstr>
      <vt:lpstr>如果选取的基是正交基的话</vt:lpstr>
      <vt:lpstr>衍生的结论</vt:lpstr>
      <vt:lpstr>收敛性</vt:lpstr>
      <vt:lpstr>具体的正交基</vt:lpstr>
      <vt:lpstr>误差估计</vt:lpstr>
      <vt:lpstr>以勒让德多项式为基求最佳平方逼近示例</vt:lpstr>
      <vt:lpstr>几个结论</vt:lpstr>
      <vt:lpstr>习题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fifo</dc:creator>
  <cp:lastModifiedBy>颖 鞠</cp:lastModifiedBy>
  <cp:revision>135</cp:revision>
  <cp:lastPrinted>1601-01-01T00:00:00Z</cp:lastPrinted>
  <dcterms:created xsi:type="dcterms:W3CDTF">1601-01-01T00:00:00Z</dcterms:created>
  <dcterms:modified xsi:type="dcterms:W3CDTF">2024-03-24T15:46:05Z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